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2/19/2022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2/19/2022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2/19/2022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2/19/2022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2/19/2022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2/19/2022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2/19/2022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2/19/2022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2/19/2022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2/19/2022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2/19/2022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2/19/2022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34E919F-0039-45A9-8A1B-B05CD878F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EC9C5A0E-1D2A-4F4B-8123-B963AD56D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9C3A7CDD-5E6D-48B6-9D66-F8AFFB7D2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A5AA4037-397A-4467-A120-C510DDD42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8E7B4B2-19E8-410A-A89F-7A2E0485D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06D98D2-ED53-4A46-95A8-7A0D05291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442832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8DA1FC-0778-4E35-B9F8-11991D4C60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4077" y="2495937"/>
            <a:ext cx="2658856" cy="2268559"/>
          </a:xfrm>
        </p:spPr>
        <p:txBody>
          <a:bodyPr>
            <a:normAutofit/>
          </a:bodyPr>
          <a:lstStyle/>
          <a:p>
            <a:r>
              <a:rPr lang="es-MX" sz="7200" dirty="0" err="1"/>
              <a:t>APIs</a:t>
            </a:r>
            <a:endParaRPr lang="es-MX" sz="7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06201F5-8E35-46ED-B274-CCD7A1CC70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9823" y="4764497"/>
            <a:ext cx="4032138" cy="1713104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s-MX" sz="2000" dirty="0"/>
              <a:t>Guadarrama Ortega César Alejandro</a:t>
            </a:r>
          </a:p>
          <a:p>
            <a:pPr>
              <a:lnSpc>
                <a:spcPct val="110000"/>
              </a:lnSpc>
            </a:pPr>
            <a:r>
              <a:rPr lang="es-MX" sz="2000" dirty="0"/>
              <a:t>Asignatura: Computo Móvil</a:t>
            </a:r>
          </a:p>
          <a:p>
            <a:pPr>
              <a:lnSpc>
                <a:spcPct val="110000"/>
              </a:lnSpc>
            </a:pPr>
            <a:r>
              <a:rPr lang="es-MX" sz="2000" dirty="0"/>
              <a:t>Semestre: 2022-2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98BC5BE-3558-4B92-867F-8CD65C7BE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3113" y="0"/>
            <a:ext cx="594852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PIs de Transporte Público de Moovit">
            <a:extLst>
              <a:ext uri="{FF2B5EF4-FFF2-40B4-BE49-F238E27FC236}">
                <a16:creationId xmlns:a16="http://schemas.microsoft.com/office/drawing/2014/main" id="{0DAD2986-7F87-4730-B9B0-CB09D3FD6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9658" y="392098"/>
            <a:ext cx="5284209" cy="6073803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F8C4208F-A711-4F9F-B74B-CA7E99A5B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7920" y="236475"/>
            <a:ext cx="5439984" cy="6385049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A542E5A-150E-4078-B605-939EE9F3F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90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4961F17-D0E4-4576-8697-C062B28F3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2DF1AEC-0327-4A10-AED3-E227ACAEB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839742D-6F41-4E7D-9C32-1D9825B40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5F3ADA23-8B3C-4029-923E-81303CBEA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9EAE543-FFF6-43C7-AD71-A9856C6E7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CD62FCD-294D-445D-86E6-91326760D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8117" y="808056"/>
            <a:ext cx="3024722" cy="12493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/>
              <a:t>Prospectiva (futuro de la tecnología)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85961FE-976E-4296-81A0-BE46E4DBEA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24297" r="24943"/>
          <a:stretch/>
        </p:blipFill>
        <p:spPr>
          <a:xfrm>
            <a:off x="1005401" y="227"/>
            <a:ext cx="5569814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D7E355E-8304-4C50-B384-7DAC68D87C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60B2C86-6DF4-4102-BAE9-60FEAB9805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60104" y="2200275"/>
            <a:ext cx="3012735" cy="3849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/>
              <a:t>La mayoría de las empresas del mundo utiliza API REST en la actualidad, interfaces de desarrollo de aplicaciones que basan todo en las habituales peticiones HTTP (POST -crear-, GET -leer y consultar-, PUT -editar- y DELETE -eliminar-) y que obtienen como respuesta datos en formato JSON o XML.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178E784-3C81-4963-ACD9-58EF41CE8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67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54961F17-D0E4-4576-8697-C062B28F3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02DF1AEC-0327-4A10-AED3-E227ACAEB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C839742D-6F41-4E7D-9C32-1D9825B40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5F3ADA23-8B3C-4029-923E-81303CBEA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9EAE543-FFF6-43C7-AD71-A9856C6E7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16972F-3F92-4EEF-B144-8DB3A428F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8117" y="808056"/>
            <a:ext cx="3024722" cy="12493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/>
              <a:t>Conclusiones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7369D07-AABF-4E5B-B231-9193604DBC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20242" r="10519" b="-2"/>
          <a:stretch/>
        </p:blipFill>
        <p:spPr>
          <a:xfrm>
            <a:off x="1005401" y="227"/>
            <a:ext cx="5569814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8D7E355E-8304-4C50-B384-7DAC68D87C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37B5692-2B4A-4BA8-ACE1-9CD1762FA2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60104" y="2200275"/>
            <a:ext cx="3012735" cy="3849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Sin </a:t>
            </a:r>
            <a:r>
              <a:rPr lang="en-US"/>
              <a:t>duda</a:t>
            </a:r>
            <a:r>
              <a:rPr lang="en-US" dirty="0"/>
              <a:t> las APIs </a:t>
            </a:r>
            <a:r>
              <a:rPr lang="en-US"/>
              <a:t>han</a:t>
            </a:r>
            <a:r>
              <a:rPr lang="en-US" dirty="0"/>
              <a:t> </a:t>
            </a:r>
            <a:r>
              <a:rPr lang="en-US"/>
              <a:t>facilitado</a:t>
            </a:r>
            <a:r>
              <a:rPr lang="en-US" dirty="0"/>
              <a:t> </a:t>
            </a:r>
            <a:r>
              <a:rPr lang="en-US"/>
              <a:t>el</a:t>
            </a:r>
            <a:r>
              <a:rPr lang="en-US" dirty="0"/>
              <a:t> </a:t>
            </a:r>
            <a:r>
              <a:rPr lang="en-US"/>
              <a:t>trabajo</a:t>
            </a:r>
            <a:r>
              <a:rPr lang="en-US" dirty="0"/>
              <a:t> a miles de </a:t>
            </a:r>
            <a:r>
              <a:rPr lang="en-US"/>
              <a:t>empresas</a:t>
            </a:r>
            <a:r>
              <a:rPr lang="en-US" dirty="0"/>
              <a:t> que </a:t>
            </a:r>
            <a:r>
              <a:rPr lang="en-US"/>
              <a:t>su</a:t>
            </a:r>
            <a:r>
              <a:rPr lang="en-US" dirty="0"/>
              <a:t> </a:t>
            </a:r>
            <a:r>
              <a:rPr lang="en-US"/>
              <a:t>enfoque</a:t>
            </a:r>
            <a:r>
              <a:rPr lang="en-US" dirty="0"/>
              <a:t> principal es </a:t>
            </a:r>
            <a:r>
              <a:rPr lang="en-US"/>
              <a:t>el</a:t>
            </a:r>
            <a:r>
              <a:rPr lang="en-US" dirty="0"/>
              <a:t> </a:t>
            </a:r>
            <a:r>
              <a:rPr lang="en-US"/>
              <a:t>negocio</a:t>
            </a:r>
            <a:r>
              <a:rPr lang="en-US" dirty="0"/>
              <a:t> </a:t>
            </a:r>
            <a:r>
              <a:rPr lang="en-US"/>
              <a:t>electrónico</a:t>
            </a:r>
            <a:r>
              <a:rPr lang="en-US" dirty="0"/>
              <a:t> o de </a:t>
            </a:r>
            <a:r>
              <a:rPr lang="en-US"/>
              <a:t>cómputo</a:t>
            </a:r>
            <a:r>
              <a:rPr lang="en-US" dirty="0"/>
              <a:t> </a:t>
            </a:r>
            <a:r>
              <a:rPr lang="en-US"/>
              <a:t>móvil</a:t>
            </a:r>
            <a:r>
              <a:rPr lang="en-US" dirty="0"/>
              <a:t>. Ha </a:t>
            </a:r>
            <a:r>
              <a:rPr lang="en-US"/>
              <a:t>ayudado</a:t>
            </a:r>
            <a:r>
              <a:rPr lang="en-US" dirty="0"/>
              <a:t> con la </a:t>
            </a:r>
            <a:r>
              <a:rPr lang="en-US"/>
              <a:t>administración</a:t>
            </a:r>
            <a:r>
              <a:rPr lang="en-US" dirty="0"/>
              <a:t> de </a:t>
            </a:r>
            <a:r>
              <a:rPr lang="en-US"/>
              <a:t>metadatos</a:t>
            </a:r>
            <a:r>
              <a:rPr lang="en-US" dirty="0"/>
              <a:t>, </a:t>
            </a:r>
            <a:r>
              <a:rPr lang="en-US"/>
              <a:t>peticiones</a:t>
            </a:r>
            <a:r>
              <a:rPr lang="en-US" dirty="0"/>
              <a:t> de </a:t>
            </a:r>
            <a:r>
              <a:rPr lang="en-US"/>
              <a:t>usuarios</a:t>
            </a:r>
            <a:r>
              <a:rPr lang="en-US" dirty="0"/>
              <a:t> </a:t>
            </a:r>
            <a:r>
              <a:rPr lang="en-US"/>
              <a:t>recurrentes</a:t>
            </a:r>
            <a:r>
              <a:rPr lang="en-US" dirty="0"/>
              <a:t>, </a:t>
            </a:r>
            <a:r>
              <a:rPr lang="en-US"/>
              <a:t>seguimiento</a:t>
            </a:r>
            <a:r>
              <a:rPr lang="en-US" dirty="0"/>
              <a:t> de </a:t>
            </a:r>
            <a:r>
              <a:rPr lang="en-US"/>
              <a:t>información</a:t>
            </a:r>
            <a:r>
              <a:rPr lang="en-US" dirty="0"/>
              <a:t>, entre </a:t>
            </a:r>
            <a:r>
              <a:rPr lang="en-US"/>
              <a:t>otras</a:t>
            </a:r>
            <a:r>
              <a:rPr lang="en-US" dirty="0"/>
              <a:t> </a:t>
            </a:r>
            <a:r>
              <a:rPr lang="en-US"/>
              <a:t>muchas</a:t>
            </a:r>
            <a:r>
              <a:rPr lang="en-US" dirty="0"/>
              <a:t> </a:t>
            </a:r>
            <a:r>
              <a:rPr lang="en-US"/>
              <a:t>cosas</a:t>
            </a:r>
            <a:r>
              <a:rPr lang="en-US" dirty="0"/>
              <a:t> </a:t>
            </a:r>
            <a:r>
              <a:rPr lang="en-US"/>
              <a:t>más</a:t>
            </a:r>
            <a:r>
              <a:rPr lang="en-US" dirty="0"/>
              <a:t>.	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178E784-3C81-4963-ACD9-58EF41CE8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08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68EDDF-D326-44E2-8589-D01472404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Referencias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E8195E-B949-46BA-BB1F-B0C55F4A0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MX" dirty="0"/>
              <a:t>BBVA API MARKET. (2018). Breve historia de las </a:t>
            </a:r>
            <a:r>
              <a:rPr lang="es-MX" dirty="0" err="1"/>
              <a:t>APIs</a:t>
            </a:r>
            <a:r>
              <a:rPr lang="es-MX" dirty="0"/>
              <a:t>: del comercio electrónico a la era móvil. 18 de Febrero de 2022, de BBVA Sitio web: https://www.bbvaapimarket.com/es/mundo-api/breve-historia-de-las-apis-del-comercio-electronico-la-era-movil/</a:t>
            </a:r>
          </a:p>
          <a:p>
            <a:r>
              <a:rPr lang="es-MX" dirty="0"/>
              <a:t>BBVA . (2018). El futuro de las </a:t>
            </a:r>
            <a:r>
              <a:rPr lang="es-MX" dirty="0" err="1"/>
              <a:t>APIs</a:t>
            </a:r>
            <a:r>
              <a:rPr lang="es-MX" dirty="0"/>
              <a:t> son las </a:t>
            </a:r>
            <a:r>
              <a:rPr lang="es-MX" dirty="0" err="1"/>
              <a:t>APIs</a:t>
            </a:r>
            <a:r>
              <a:rPr lang="es-MX" dirty="0"/>
              <a:t> conversacionales. 18 de febrero de 2022, de BBVA Sitio web: https://www.bbvaapimarket.com/es/mundo-api/el-futuro-de-las-apis-son-las-apis-conversacionales/</a:t>
            </a:r>
          </a:p>
          <a:p>
            <a:r>
              <a:rPr lang="es-MX" dirty="0"/>
              <a:t>LUANA CARDOZO. (2021). API: ¡Qué es API, ejemplos y su importancia!. 18 de febrero de 2022, de </a:t>
            </a:r>
            <a:r>
              <a:rPr lang="es-MX" dirty="0" err="1"/>
              <a:t>Zenvia</a:t>
            </a:r>
            <a:r>
              <a:rPr lang="es-MX" dirty="0"/>
              <a:t> Sitio web: https://www.zenvia.com/es/blog/que-es-api/</a:t>
            </a:r>
          </a:p>
          <a:p>
            <a:r>
              <a:rPr lang="es-MX" dirty="0"/>
              <a:t>YÚBAL FERNÁNDEZ. (2019). API: qué es y para qué sirve. 18 de febrero de 2022, de </a:t>
            </a:r>
            <a:r>
              <a:rPr lang="es-MX" dirty="0" err="1"/>
              <a:t>Xataka</a:t>
            </a:r>
            <a:r>
              <a:rPr lang="es-MX" dirty="0"/>
              <a:t> Sitio web: https://www.xataka.com/basics/api-que-sirve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66054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4961F17-D0E4-4576-8697-C062B28F3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2DF1AEC-0327-4A10-AED3-E227ACAEB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839742D-6F41-4E7D-9C32-1D9825B40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5F3ADA23-8B3C-4029-923E-81303CBEA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9EAE543-FFF6-43C7-AD71-A9856C6E7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9982318-1C8D-4D06-9841-837CFE8FD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8117" y="808056"/>
            <a:ext cx="3024722" cy="12493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/>
              <a:t>¿Qué es una API? 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0E576B8-2F2D-484D-BA44-4106BE000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28606" r="28958" b="-1"/>
          <a:stretch/>
        </p:blipFill>
        <p:spPr>
          <a:xfrm>
            <a:off x="1005401" y="227"/>
            <a:ext cx="5569814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D7E355E-8304-4C50-B384-7DAC68D87C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FDA082E-59F7-43A7-9896-61D8E1687F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60104" y="2200275"/>
            <a:ext cx="3012735" cy="3849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/>
              <a:t>La abreviatura API significa Application Programming Interfaces, que en español significa interfaz de programación de aplicaciones.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178E784-3C81-4963-ACD9-58EF41CE8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505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9FC2960-D1C1-4DA4-80AC-917F5D720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98FEE18-A202-4B5B-9A14-E92D810EB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B5DF690-D9DC-4EBA-B5FC-4B5008C0A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740C4F6-E4D2-49DE-9589-9B1EF9520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1080E5A-2458-464C-BADD-1A5A1C278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9F7B23A-5F0D-4A26-9BFD-418108DC3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DBFA47-20CC-41E8-B2D6-0BFA18EDA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5" y="808056"/>
            <a:ext cx="2668106" cy="11112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 dirty="0" err="1"/>
              <a:t>Contexto</a:t>
            </a:r>
            <a:r>
              <a:rPr lang="en-US" sz="2600" dirty="0"/>
              <a:t> </a:t>
            </a:r>
            <a:r>
              <a:rPr lang="en-US" sz="2600" dirty="0" err="1"/>
              <a:t>historico</a:t>
            </a:r>
            <a:endParaRPr lang="en-US" sz="26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84B2B1F-5EB4-44D0-9A54-DB8096F73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64444" y="2052116"/>
            <a:ext cx="2664217" cy="39978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llegada</a:t>
            </a:r>
            <a:r>
              <a:rPr lang="en-US" dirty="0"/>
              <a:t> se </a:t>
            </a:r>
            <a:r>
              <a:rPr lang="en-US" dirty="0" err="1"/>
              <a:t>produjo</a:t>
            </a:r>
            <a:r>
              <a:rPr lang="en-US" dirty="0"/>
              <a:t>, </a:t>
            </a:r>
            <a:r>
              <a:rPr lang="en-US" dirty="0" err="1"/>
              <a:t>oficialmente</a:t>
            </a:r>
            <a:r>
              <a:rPr lang="en-US" dirty="0"/>
              <a:t>, con la </a:t>
            </a:r>
            <a:r>
              <a:rPr lang="en-US" dirty="0" err="1"/>
              <a:t>disertación</a:t>
            </a:r>
            <a:r>
              <a:rPr lang="en-US" dirty="0"/>
              <a:t> </a:t>
            </a:r>
            <a:r>
              <a:rPr lang="en-US" dirty="0" err="1"/>
              <a:t>escrita</a:t>
            </a:r>
            <a:r>
              <a:rPr lang="en-US" dirty="0"/>
              <a:t> por Roy Fielding, uno de los </a:t>
            </a:r>
            <a:r>
              <a:rPr lang="en-US" dirty="0" err="1"/>
              <a:t>autores</a:t>
            </a:r>
            <a:r>
              <a:rPr lang="en-US" dirty="0"/>
              <a:t> </a:t>
            </a:r>
            <a:r>
              <a:rPr lang="en-US" dirty="0" err="1"/>
              <a:t>principales</a:t>
            </a:r>
            <a:r>
              <a:rPr lang="en-US" dirty="0"/>
              <a:t> de la </a:t>
            </a:r>
            <a:r>
              <a:rPr lang="en-US" dirty="0" err="1"/>
              <a:t>especificación</a:t>
            </a:r>
            <a:r>
              <a:rPr lang="en-US" dirty="0"/>
              <a:t> HTTP,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arquitectura</a:t>
            </a:r>
            <a:r>
              <a:rPr lang="en-US" dirty="0"/>
              <a:t> de software. 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2C48F05-1402-48A3-BD05-204CE92FEB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duotone>
              <a:prstClr val="black"/>
              <a:prstClr val="white"/>
            </a:duotone>
          </a:blip>
          <a:srcRect l="8758" r="4508"/>
          <a:stretch/>
        </p:blipFill>
        <p:spPr>
          <a:xfrm>
            <a:off x="5436753" y="227"/>
            <a:ext cx="5948167" cy="68580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BAC6B87-C9D5-46D5-B5CD-E01626C12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052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97B08B2-0DA5-4B7F-A47D-5C15ECFB0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7FE2C2B3-EDD1-4D3A-9510-56C03B140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9091" r="9902" b="1"/>
          <a:stretch/>
        </p:blipFill>
        <p:spPr>
          <a:xfrm>
            <a:off x="20" y="227"/>
            <a:ext cx="12191675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9C770FC-6D2D-4B73-8219-CFEB0B146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DD31FDA-BCB5-4B8D-8FB8-8CCF019C9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590A298A-601D-412F-9A93-09DCA9DBE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474A3CD-596C-4FAC-8913-C98848CD2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A99299-7151-43AF-94CF-2ADA8412B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5" y="0"/>
            <a:ext cx="4431479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F968859-0341-44D1-8437-514A2E0D87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97729" y="1350606"/>
            <a:ext cx="2668401" cy="38782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 finales del </a:t>
            </a:r>
            <a:r>
              <a:rPr lang="en-US" dirty="0" err="1"/>
              <a:t>año</a:t>
            </a:r>
            <a:r>
              <a:rPr lang="en-US" dirty="0"/>
              <a:t> 2000 eBay </a:t>
            </a:r>
            <a:r>
              <a:rPr lang="en-US" dirty="0" err="1"/>
              <a:t>lanzaba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interfaz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r>
              <a:rPr lang="en-US" dirty="0"/>
              <a:t> (API) junto a un </a:t>
            </a:r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/>
              <a:t>destinado</a:t>
            </a:r>
            <a:r>
              <a:rPr lang="en-US" dirty="0"/>
              <a:t> a un </a:t>
            </a:r>
            <a:r>
              <a:rPr lang="en-US" dirty="0" err="1"/>
              <a:t>grupo</a:t>
            </a:r>
            <a:r>
              <a:rPr lang="en-US" dirty="0"/>
              <a:t> </a:t>
            </a:r>
            <a:r>
              <a:rPr lang="en-US" dirty="0" err="1"/>
              <a:t>selecto</a:t>
            </a:r>
            <a:r>
              <a:rPr lang="en-US" dirty="0"/>
              <a:t> de </a:t>
            </a:r>
            <a:r>
              <a:rPr lang="en-US" dirty="0" err="1"/>
              <a:t>desarrolladores</a:t>
            </a:r>
            <a:r>
              <a:rPr lang="en-US" dirty="0"/>
              <a:t>.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9BB4655-F250-4A6F-9526-13AFF6118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3755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249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97B08B2-0DA5-4B7F-A47D-5C15ECFB0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C58FC22-3D47-4761-8C59-2601637A8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r="9091" b="14054"/>
          <a:stretch/>
        </p:blipFill>
        <p:spPr>
          <a:xfrm>
            <a:off x="20" y="227"/>
            <a:ext cx="12191675" cy="6858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9C770FC-6D2D-4B73-8219-CFEB0B146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DD31FDA-BCB5-4B8D-8FB8-8CCF019C9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590A298A-601D-412F-9A93-09DCA9DBE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474A3CD-596C-4FAC-8913-C98848CD2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6A99299-7151-43AF-94CF-2ADA8412B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5" y="0"/>
            <a:ext cx="4431479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561915-ECB7-44B1-AA59-9ED4E41A8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738" y="808056"/>
            <a:ext cx="2659944" cy="1225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/>
              <a:t>Contexto actual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A3064DC-F839-4F7D-A2EF-755584A519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66281" y="2171700"/>
            <a:ext cx="2668401" cy="38782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/>
              <a:t>Después llegaron los smartphones para confirmar el boom de las APIs: con el nacimiento de apps tan exitosas como Instagram, Tiktok, Twitter, etc.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9BB4655-F250-4A6F-9526-13AFF6118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3755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1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4961F17-D0E4-4576-8697-C062B28F3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2DF1AEC-0327-4A10-AED3-E227ACAEB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839742D-6F41-4E7D-9C32-1D9825B40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F3ADA23-8B3C-4029-923E-81303CBEA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9EAE543-FFF6-43C7-AD71-A9856C6E7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Marcador de contenido 5" descr="Imagen de la pantalla de un celular en la mano&#10;&#10;Descripción generada automáticamente con confianza baja">
            <a:extLst>
              <a:ext uri="{FF2B5EF4-FFF2-40B4-BE49-F238E27FC236}">
                <a16:creationId xmlns:a16="http://schemas.microsoft.com/office/drawing/2014/main" id="{85755BB6-28B3-4EC2-A3B1-B2A71868B5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24721" r="14367"/>
          <a:stretch/>
        </p:blipFill>
        <p:spPr>
          <a:xfrm>
            <a:off x="1005401" y="227"/>
            <a:ext cx="5569814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D7E355E-8304-4C50-B384-7DAC68D87C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374BE8B-69E9-4119-A8BF-41659C6E4E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00162" y="1562712"/>
            <a:ext cx="3012735" cy="3849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Todo</a:t>
            </a:r>
            <a:r>
              <a:rPr lang="en-US" dirty="0"/>
              <a:t> </a:t>
            </a:r>
            <a:r>
              <a:rPr lang="en-US" dirty="0" err="1"/>
              <a:t>empezó</a:t>
            </a:r>
            <a:r>
              <a:rPr lang="en-US" dirty="0"/>
              <a:t> con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comercio</a:t>
            </a:r>
            <a:r>
              <a:rPr lang="en-US" dirty="0"/>
              <a:t> </a:t>
            </a:r>
            <a:r>
              <a:rPr lang="en-US" dirty="0" err="1"/>
              <a:t>electrónico</a:t>
            </a:r>
            <a:r>
              <a:rPr lang="en-US" dirty="0"/>
              <a:t> y las redes </a:t>
            </a:r>
            <a:r>
              <a:rPr lang="en-US" dirty="0" err="1"/>
              <a:t>sociales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móvil</a:t>
            </a:r>
            <a:r>
              <a:rPr lang="en-US" dirty="0"/>
              <a:t> </a:t>
            </a:r>
            <a:r>
              <a:rPr lang="en-US" dirty="0" err="1"/>
              <a:t>fue</a:t>
            </a:r>
            <a:r>
              <a:rPr lang="en-US" dirty="0"/>
              <a:t> </a:t>
            </a:r>
            <a:r>
              <a:rPr lang="en-US" dirty="0" err="1"/>
              <a:t>determinante</a:t>
            </a:r>
            <a:r>
              <a:rPr lang="en-US" dirty="0"/>
              <a:t> para que las API se </a:t>
            </a:r>
            <a:r>
              <a:rPr lang="en-US" dirty="0" err="1"/>
              <a:t>convirtieran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llave</a:t>
            </a:r>
            <a:r>
              <a:rPr lang="en-US" dirty="0"/>
              <a:t> </a:t>
            </a:r>
            <a:r>
              <a:rPr lang="en-US" dirty="0" err="1"/>
              <a:t>tecnológica</a:t>
            </a:r>
            <a:r>
              <a:rPr lang="en-US" dirty="0"/>
              <a:t> que son hoy.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178E784-3C81-4963-ACD9-58EF41CE8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309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54961F17-D0E4-4576-8697-C062B28F3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02DF1AEC-0327-4A10-AED3-E227ACAEB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C839742D-6F41-4E7D-9C32-1D9825B40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5F3ADA23-8B3C-4029-923E-81303CBEA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9EAE543-FFF6-43C7-AD71-A9856C6E7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43BEA94-87F0-4B71-B7AC-6B9EE39AE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8117" y="808056"/>
            <a:ext cx="3024722" cy="12493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/>
              <a:t>Ejemplos</a:t>
            </a:r>
          </a:p>
        </p:txBody>
      </p:sp>
      <p:pic>
        <p:nvPicPr>
          <p:cNvPr id="5" name="Marcador de contenido 4" descr="Logotipo&#10;&#10;Descripción generada automáticamente">
            <a:extLst>
              <a:ext uri="{FF2B5EF4-FFF2-40B4-BE49-F238E27FC236}">
                <a16:creationId xmlns:a16="http://schemas.microsoft.com/office/drawing/2014/main" id="{342607E1-27A9-4A89-AB7A-9ACEB8A2E6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8656" r="8258"/>
          <a:stretch/>
        </p:blipFill>
        <p:spPr>
          <a:xfrm>
            <a:off x="1005401" y="227"/>
            <a:ext cx="5569814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8D7E355E-8304-4C50-B384-7DAC68D87C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1CA988F-9243-4BCA-A6FC-B60537EE15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60104" y="2200275"/>
            <a:ext cx="3012735" cy="3849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API de WhatsApp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API de Voz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178E784-3C81-4963-ACD9-58EF41CE8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28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97B08B2-0DA5-4B7F-A47D-5C15ECFB0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E7B62BC-B3CC-4177-A9D7-96A2D92C79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r="-1" b="15728"/>
          <a:stretch/>
        </p:blipFill>
        <p:spPr>
          <a:xfrm>
            <a:off x="20" y="227"/>
            <a:ext cx="12191675" cy="6858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9C770FC-6D2D-4B73-8219-CFEB0B146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DD31FDA-BCB5-4B8D-8FB8-8CCF019C9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590A298A-601D-412F-9A93-09DCA9DBE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474A3CD-596C-4FAC-8913-C98848CD2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6A99299-7151-43AF-94CF-2ADA8412B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5" y="0"/>
            <a:ext cx="4431479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9F9F7CB-8118-493E-AAF2-3DD0FE9B1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738" y="808056"/>
            <a:ext cx="2659944" cy="1225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 err="1"/>
              <a:t>Relevancia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sector de la </a:t>
            </a:r>
            <a:r>
              <a:rPr lang="en-US" sz="2000" dirty="0" err="1"/>
              <a:t>Ingeniería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Computación</a:t>
            </a:r>
            <a:endParaRPr lang="en-US" sz="20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1045650-D45A-4304-99D8-1428FBCBC7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66281" y="2171700"/>
            <a:ext cx="2668401" cy="38782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Se </a:t>
            </a:r>
            <a:r>
              <a:rPr lang="en-US" dirty="0" err="1"/>
              <a:t>concluye</a:t>
            </a:r>
            <a:r>
              <a:rPr lang="en-US" dirty="0"/>
              <a:t> que las APIs </a:t>
            </a:r>
            <a:r>
              <a:rPr lang="en-US" dirty="0" err="1"/>
              <a:t>tienen</a:t>
            </a:r>
            <a:r>
              <a:rPr lang="en-US" dirty="0"/>
              <a:t> un gran </a:t>
            </a:r>
            <a:r>
              <a:rPr lang="en-US" dirty="0" err="1"/>
              <a:t>impacto</a:t>
            </a:r>
            <a:r>
              <a:rPr lang="en-US" dirty="0"/>
              <a:t> para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desarrollo</a:t>
            </a:r>
            <a:r>
              <a:rPr lang="en-US" dirty="0"/>
              <a:t> de la </a:t>
            </a:r>
            <a:r>
              <a:rPr lang="en-US" dirty="0" err="1"/>
              <a:t>ingeniería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computación</a:t>
            </a:r>
            <a:r>
              <a:rPr lang="en-US" dirty="0"/>
              <a:t>. Son </a:t>
            </a:r>
            <a:r>
              <a:rPr lang="en-US" dirty="0" err="1"/>
              <a:t>herramientas</a:t>
            </a:r>
            <a:r>
              <a:rPr lang="en-US" dirty="0"/>
              <a:t> que </a:t>
            </a:r>
            <a:r>
              <a:rPr lang="en-US" dirty="0" err="1"/>
              <a:t>facilitan</a:t>
            </a:r>
            <a:r>
              <a:rPr lang="en-US" dirty="0"/>
              <a:t> la </a:t>
            </a:r>
            <a:r>
              <a:rPr lang="en-US" dirty="0" err="1"/>
              <a:t>construcción</a:t>
            </a:r>
            <a:r>
              <a:rPr lang="en-US" dirty="0"/>
              <a:t> de </a:t>
            </a:r>
            <a:r>
              <a:rPr lang="en-US" dirty="0" err="1"/>
              <a:t>cualquier</a:t>
            </a:r>
            <a:r>
              <a:rPr lang="en-US" dirty="0"/>
              <a:t> idea de un </a:t>
            </a:r>
            <a:r>
              <a:rPr lang="en-US" dirty="0" err="1"/>
              <a:t>negocio</a:t>
            </a:r>
            <a:r>
              <a:rPr lang="en-US" dirty="0"/>
              <a:t> digital.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9BB4655-F250-4A6F-9526-13AFF6118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3755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717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3D02AEE-30DC-4942-A9CA-7A14F8B8E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D5823F2-909F-442D-BD72-0681CCC14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231EAF6-FA22-4615-A4D3-D171F7E17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2699857-2714-4E6A-8E11-6BEB9DF7F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46078E7-FDC0-448B-97DE-4EDA7702E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266E038-37B1-43CF-AFE0-B21E9F572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5E878A-0323-4C58-88DE-DDE63DA48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4" y="808056"/>
            <a:ext cx="3319381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100"/>
              <a:t>Relevancia en el Cómputo Móvil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B0D2383-ED88-4C1F-936F-EFB842E1CC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64444" y="2052116"/>
            <a:ext cx="3319381" cy="39978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/>
              <a:t>Como se vio en el punto de los contextos, las APIs nacieron gracias al e-comerce o comercio digital con las paginas web del momento.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4D036DB-6192-472C-B2AB-FA902FAA3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16237" r="6650"/>
          <a:stretch/>
        </p:blipFill>
        <p:spPr>
          <a:xfrm>
            <a:off x="6096543" y="227"/>
            <a:ext cx="5288377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31E37FC9-ED36-42CE-9877-9EAB50FA8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2586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221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{EEFF1463-421C-490E-874F-A2F50A7B8926}tf16401375</Template>
  <TotalTime>36</TotalTime>
  <Words>527</Words>
  <Application>Microsoft Office PowerPoint</Application>
  <PresentationFormat>Panorámica</PresentationFormat>
  <Paragraphs>38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MS Shell Dlg 2</vt:lpstr>
      <vt:lpstr>Wingdings</vt:lpstr>
      <vt:lpstr>Wingdings 3</vt:lpstr>
      <vt:lpstr>Madison</vt:lpstr>
      <vt:lpstr>APIs</vt:lpstr>
      <vt:lpstr>¿Qué es una API? </vt:lpstr>
      <vt:lpstr>Contexto historico</vt:lpstr>
      <vt:lpstr>Presentación de PowerPoint</vt:lpstr>
      <vt:lpstr>Contexto actual</vt:lpstr>
      <vt:lpstr>Presentación de PowerPoint</vt:lpstr>
      <vt:lpstr>Ejemplos</vt:lpstr>
      <vt:lpstr>Relevancia en el sector de la Ingeniería en Computación</vt:lpstr>
      <vt:lpstr>Relevancia en el Cómputo Móvil</vt:lpstr>
      <vt:lpstr>Prospectiva (futuro de la tecnología)</vt:lpstr>
      <vt:lpstr>Conclusiones</vt:lpstr>
      <vt:lpstr>Referencias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APIs</dc:title>
  <dc:creator>Cesar Alejandro Guadarrama Otega</dc:creator>
  <cp:lastModifiedBy>Cesar Alejandro Guadarrama Otega</cp:lastModifiedBy>
  <cp:revision>1</cp:revision>
  <dcterms:created xsi:type="dcterms:W3CDTF">2022-02-19T06:08:25Z</dcterms:created>
  <dcterms:modified xsi:type="dcterms:W3CDTF">2022-02-19T06:45:19Z</dcterms:modified>
</cp:coreProperties>
</file>